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Nunito"/>
      <p:regular r:id="rId35"/>
      <p:bold r:id="rId36"/>
      <p:italic r:id="rId37"/>
      <p:boldItalic r:id="rId38"/>
    </p:embeddedFont>
    <p:embeddedFont>
      <p:font typeface="Montserrat"/>
      <p:regular r:id="rId39"/>
      <p:bold r:id="rId40"/>
      <p:italic r:id="rId41"/>
      <p:boldItalic r:id="rId42"/>
    </p:embeddedFont>
    <p:embeddedFont>
      <p:font typeface="Google Sans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44" Type="http://schemas.openxmlformats.org/officeDocument/2006/relationships/font" Target="fonts/GoogleSansMedium-bold.fntdata"/><Relationship Id="rId21" Type="http://schemas.openxmlformats.org/officeDocument/2006/relationships/slide" Target="slides/slide17.xml"/><Relationship Id="rId43" Type="http://schemas.openxmlformats.org/officeDocument/2006/relationships/font" Target="fonts/GoogleSansMedium-regular.fntdata"/><Relationship Id="rId24" Type="http://schemas.openxmlformats.org/officeDocument/2006/relationships/slide" Target="slides/slide20.xml"/><Relationship Id="rId46" Type="http://schemas.openxmlformats.org/officeDocument/2006/relationships/font" Target="fonts/GoogleSansMedium-boldItalic.fntdata"/><Relationship Id="rId23" Type="http://schemas.openxmlformats.org/officeDocument/2006/relationships/slide" Target="slides/slide19.xml"/><Relationship Id="rId45" Type="http://schemas.openxmlformats.org/officeDocument/2006/relationships/font" Target="fonts/GoogleSans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Nuni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Nunito-italic.fntdata"/><Relationship Id="rId14" Type="http://schemas.openxmlformats.org/officeDocument/2006/relationships/slide" Target="slides/slide10.xml"/><Relationship Id="rId36" Type="http://schemas.openxmlformats.org/officeDocument/2006/relationships/font" Target="fonts/Nunito-bold.fntdata"/><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Nuni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a388653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a388653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110aa1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110aa1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8110aa1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8110aa1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8110aa1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8110aa1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8110aa1e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8110aa1e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8110aa1e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8110aa1e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8110aa1e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8110aa1e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8110aa1e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8110aa1e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8110aa1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8110aa1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8110aa1e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8110aa1e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8110aa1e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8110aa1e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a388653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a388653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8110aa1e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8110aa1e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8110aa1e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8110aa1e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8110aa1e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8110aa1e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8110aa1e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8110aa1e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8110aa1e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8110aa1e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8110aa1e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8110aa1e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8110aa1e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8110aa1e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8110aa1e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8110aa1e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a560eae0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a560eae0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Hola a todos y todas, bienvenidos a esta sesión gratuita y en vivo para aprender a crear tu primer agente inteligente con Python.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e71693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e71693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846ed9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846ed9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a560eae0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a560eae0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a560eae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a560eae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46ed92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846ed92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110aa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110aa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110aa1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110aa1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8110aa1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8110aa1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8110aa1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8110aa1e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32.jpg"/><Relationship Id="rId9" Type="http://schemas.openxmlformats.org/officeDocument/2006/relationships/image" Target="../media/image40.jpg"/><Relationship Id="rId5" Type="http://schemas.openxmlformats.org/officeDocument/2006/relationships/image" Target="../media/image31.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jpg"/><Relationship Id="rId11" Type="http://schemas.openxmlformats.org/officeDocument/2006/relationships/image" Target="../media/image38.jpg"/><Relationship Id="rId10" Type="http://schemas.openxmlformats.org/officeDocument/2006/relationships/image" Target="../media/image37.jpg"/><Relationship Id="rId1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rive.google.com/file/d/1x5rhcO6snB0ZC3XF1ITnTYj0dzhBypYO/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colab.research.google.com/drive/1VigqMBEAqNxYnDmBY7JaVqBrk18PD0T4?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dependientes e independientes</a:t>
            </a:r>
            <a:endParaRPr/>
          </a:p>
        </p:txBody>
      </p:sp>
      <p:pic>
        <p:nvPicPr>
          <p:cNvPr id="189" name="Google Shape;189;p42"/>
          <p:cNvPicPr preferRelativeResize="0"/>
          <p:nvPr/>
        </p:nvPicPr>
        <p:blipFill>
          <a:blip r:embed="rId3">
            <a:alphaModFix/>
          </a:blip>
          <a:stretch>
            <a:fillRect/>
          </a:stretch>
        </p:blipFill>
        <p:spPr>
          <a:xfrm>
            <a:off x="1736387" y="1112525"/>
            <a:ext cx="5671226" cy="378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Aleatorias</a:t>
            </a:r>
            <a:endParaRPr/>
          </a:p>
        </p:txBody>
      </p:sp>
      <p:pic>
        <p:nvPicPr>
          <p:cNvPr id="195" name="Google Shape;195;p43"/>
          <p:cNvPicPr preferRelativeResize="0"/>
          <p:nvPr/>
        </p:nvPicPr>
        <p:blipFill>
          <a:blip r:embed="rId3">
            <a:alphaModFix/>
          </a:blip>
          <a:stretch>
            <a:fillRect/>
          </a:stretch>
        </p:blipFill>
        <p:spPr>
          <a:xfrm>
            <a:off x="2579550" y="2024675"/>
            <a:ext cx="3558725" cy="170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Probabilidad → Frecuencia de eventos/Total eventos</a:t>
            </a:r>
            <a:endParaRPr/>
          </a:p>
        </p:txBody>
      </p:sp>
      <p:pic>
        <p:nvPicPr>
          <p:cNvPr id="201" name="Google Shape;201;p44"/>
          <p:cNvPicPr preferRelativeResize="0"/>
          <p:nvPr/>
        </p:nvPicPr>
        <p:blipFill>
          <a:blip r:embed="rId3">
            <a:alphaModFix/>
          </a:blip>
          <a:stretch>
            <a:fillRect/>
          </a:stretch>
        </p:blipFill>
        <p:spPr>
          <a:xfrm>
            <a:off x="2334225" y="948042"/>
            <a:ext cx="5142782" cy="415698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Eventos dependientes e independientes</a:t>
            </a:r>
            <a:endParaRPr/>
          </a:p>
        </p:txBody>
      </p:sp>
      <p:pic>
        <p:nvPicPr>
          <p:cNvPr descr="coin head" id="207" name="Google Shape;207;p45"/>
          <p:cNvPicPr preferRelativeResize="0"/>
          <p:nvPr/>
        </p:nvPicPr>
        <p:blipFill>
          <a:blip r:embed="rId3">
            <a:alphaModFix/>
          </a:blip>
          <a:stretch>
            <a:fillRect/>
          </a:stretch>
        </p:blipFill>
        <p:spPr>
          <a:xfrm>
            <a:off x="2432250" y="3193867"/>
            <a:ext cx="666750" cy="666750"/>
          </a:xfrm>
          <a:prstGeom prst="rect">
            <a:avLst/>
          </a:prstGeom>
          <a:noFill/>
          <a:ln>
            <a:noFill/>
          </a:ln>
        </p:spPr>
      </p:pic>
      <p:pic>
        <p:nvPicPr>
          <p:cNvPr descr="coin head" id="208" name="Google Shape;208;p45"/>
          <p:cNvPicPr preferRelativeResize="0"/>
          <p:nvPr/>
        </p:nvPicPr>
        <p:blipFill>
          <a:blip r:embed="rId4">
            <a:alphaModFix/>
          </a:blip>
          <a:stretch>
            <a:fillRect/>
          </a:stretch>
        </p:blipFill>
        <p:spPr>
          <a:xfrm>
            <a:off x="1098750" y="3193867"/>
            <a:ext cx="666750" cy="666750"/>
          </a:xfrm>
          <a:prstGeom prst="rect">
            <a:avLst/>
          </a:prstGeom>
          <a:noFill/>
          <a:ln>
            <a:noFill/>
          </a:ln>
        </p:spPr>
      </p:pic>
      <p:pic>
        <p:nvPicPr>
          <p:cNvPr descr="coin head" id="209" name="Google Shape;209;p45"/>
          <p:cNvPicPr preferRelativeResize="0"/>
          <p:nvPr/>
        </p:nvPicPr>
        <p:blipFill>
          <a:blip r:embed="rId5">
            <a:alphaModFix/>
          </a:blip>
          <a:stretch>
            <a:fillRect/>
          </a:stretch>
        </p:blipFill>
        <p:spPr>
          <a:xfrm>
            <a:off x="1765500" y="3170742"/>
            <a:ext cx="666750" cy="666750"/>
          </a:xfrm>
          <a:prstGeom prst="rect">
            <a:avLst/>
          </a:prstGeom>
          <a:noFill/>
          <a:ln>
            <a:noFill/>
          </a:ln>
        </p:spPr>
      </p:pic>
      <p:pic>
        <p:nvPicPr>
          <p:cNvPr descr="coin head" id="210" name="Google Shape;210;p45"/>
          <p:cNvPicPr preferRelativeResize="0"/>
          <p:nvPr/>
        </p:nvPicPr>
        <p:blipFill>
          <a:blip r:embed="rId6">
            <a:alphaModFix/>
          </a:blip>
          <a:stretch>
            <a:fillRect/>
          </a:stretch>
        </p:blipFill>
        <p:spPr>
          <a:xfrm>
            <a:off x="1776675" y="2275392"/>
            <a:ext cx="666750" cy="666750"/>
          </a:xfrm>
          <a:prstGeom prst="rect">
            <a:avLst/>
          </a:prstGeom>
          <a:noFill/>
          <a:ln>
            <a:noFill/>
          </a:ln>
        </p:spPr>
      </p:pic>
      <p:pic>
        <p:nvPicPr>
          <p:cNvPr descr="coin tail" id="211" name="Google Shape;211;p45"/>
          <p:cNvPicPr preferRelativeResize="0"/>
          <p:nvPr/>
        </p:nvPicPr>
        <p:blipFill>
          <a:blip r:embed="rId7">
            <a:alphaModFix/>
          </a:blip>
          <a:stretch>
            <a:fillRect/>
          </a:stretch>
        </p:blipFill>
        <p:spPr>
          <a:xfrm>
            <a:off x="2432250" y="2275392"/>
            <a:ext cx="666750" cy="666750"/>
          </a:xfrm>
          <a:prstGeom prst="rect">
            <a:avLst/>
          </a:prstGeom>
          <a:noFill/>
          <a:ln>
            <a:noFill/>
          </a:ln>
        </p:spPr>
      </p:pic>
      <p:pic>
        <p:nvPicPr>
          <p:cNvPr descr="coin head" id="212" name="Google Shape;212;p45"/>
          <p:cNvPicPr preferRelativeResize="0"/>
          <p:nvPr/>
        </p:nvPicPr>
        <p:blipFill>
          <a:blip r:embed="rId8">
            <a:alphaModFix/>
          </a:blip>
          <a:stretch>
            <a:fillRect/>
          </a:stretch>
        </p:blipFill>
        <p:spPr>
          <a:xfrm>
            <a:off x="1098750" y="2275392"/>
            <a:ext cx="666750" cy="666750"/>
          </a:xfrm>
          <a:prstGeom prst="rect">
            <a:avLst/>
          </a:prstGeom>
          <a:noFill/>
          <a:ln>
            <a:noFill/>
          </a:ln>
        </p:spPr>
      </p:pic>
      <p:pic>
        <p:nvPicPr>
          <p:cNvPr descr="coin tail" id="213" name="Google Shape;213;p45"/>
          <p:cNvPicPr preferRelativeResize="0"/>
          <p:nvPr/>
        </p:nvPicPr>
        <p:blipFill>
          <a:blip r:embed="rId9">
            <a:alphaModFix/>
          </a:blip>
          <a:stretch>
            <a:fillRect/>
          </a:stretch>
        </p:blipFill>
        <p:spPr>
          <a:xfrm>
            <a:off x="2432250" y="1456242"/>
            <a:ext cx="666750" cy="666750"/>
          </a:xfrm>
          <a:prstGeom prst="rect">
            <a:avLst/>
          </a:prstGeom>
          <a:noFill/>
          <a:ln>
            <a:noFill/>
          </a:ln>
        </p:spPr>
      </p:pic>
      <p:pic>
        <p:nvPicPr>
          <p:cNvPr descr="coin tail" id="214" name="Google Shape;214;p45"/>
          <p:cNvPicPr preferRelativeResize="0"/>
          <p:nvPr/>
        </p:nvPicPr>
        <p:blipFill>
          <a:blip r:embed="rId10">
            <a:alphaModFix/>
          </a:blip>
          <a:stretch>
            <a:fillRect/>
          </a:stretch>
        </p:blipFill>
        <p:spPr>
          <a:xfrm>
            <a:off x="1765500" y="1456242"/>
            <a:ext cx="666750" cy="666750"/>
          </a:xfrm>
          <a:prstGeom prst="rect">
            <a:avLst/>
          </a:prstGeom>
          <a:noFill/>
          <a:ln>
            <a:noFill/>
          </a:ln>
        </p:spPr>
      </p:pic>
      <p:pic>
        <p:nvPicPr>
          <p:cNvPr descr="coin tail" id="215" name="Google Shape;215;p45"/>
          <p:cNvPicPr preferRelativeResize="0"/>
          <p:nvPr/>
        </p:nvPicPr>
        <p:blipFill>
          <a:blip r:embed="rId11">
            <a:alphaModFix/>
          </a:blip>
          <a:stretch>
            <a:fillRect/>
          </a:stretch>
        </p:blipFill>
        <p:spPr>
          <a:xfrm>
            <a:off x="1098750" y="1456242"/>
            <a:ext cx="666750" cy="666750"/>
          </a:xfrm>
          <a:prstGeom prst="rect">
            <a:avLst/>
          </a:prstGeom>
          <a:noFill/>
          <a:ln>
            <a:noFill/>
          </a:ln>
        </p:spPr>
      </p:pic>
      <p:pic>
        <p:nvPicPr>
          <p:cNvPr id="216" name="Google Shape;216;p45"/>
          <p:cNvPicPr preferRelativeResize="0"/>
          <p:nvPr/>
        </p:nvPicPr>
        <p:blipFill>
          <a:blip r:embed="rId12">
            <a:alphaModFix/>
          </a:blip>
          <a:stretch>
            <a:fillRect/>
          </a:stretch>
        </p:blipFill>
        <p:spPr>
          <a:xfrm>
            <a:off x="5687350" y="1920667"/>
            <a:ext cx="2486025" cy="167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Probabilidad condicionada</a:t>
            </a:r>
            <a:endParaRPr/>
          </a:p>
        </p:txBody>
      </p:sp>
      <p:pic>
        <p:nvPicPr>
          <p:cNvPr id="222" name="Google Shape;222;p46"/>
          <p:cNvPicPr preferRelativeResize="0"/>
          <p:nvPr/>
        </p:nvPicPr>
        <p:blipFill>
          <a:blip r:embed="rId3">
            <a:alphaModFix/>
          </a:blip>
          <a:stretch>
            <a:fillRect/>
          </a:stretch>
        </p:blipFill>
        <p:spPr>
          <a:xfrm>
            <a:off x="1484275" y="991817"/>
            <a:ext cx="6438900" cy="350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Teorema de Bayes</a:t>
            </a:r>
            <a:endParaRPr/>
          </a:p>
        </p:txBody>
      </p:sp>
      <p:pic>
        <p:nvPicPr>
          <p:cNvPr id="228" name="Google Shape;228;p47"/>
          <p:cNvPicPr preferRelativeResize="0"/>
          <p:nvPr/>
        </p:nvPicPr>
        <p:blipFill>
          <a:blip r:embed="rId3">
            <a:alphaModFix/>
          </a:blip>
          <a:stretch>
            <a:fillRect/>
          </a:stretch>
        </p:blipFill>
        <p:spPr>
          <a:xfrm>
            <a:off x="1843525" y="986517"/>
            <a:ext cx="5944614" cy="41569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Distribuciones</a:t>
            </a:r>
            <a:endParaRPr/>
          </a:p>
        </p:txBody>
      </p:sp>
      <p:pic>
        <p:nvPicPr>
          <p:cNvPr id="234" name="Google Shape;234;p48"/>
          <p:cNvPicPr preferRelativeResize="0"/>
          <p:nvPr/>
        </p:nvPicPr>
        <p:blipFill>
          <a:blip r:embed="rId3">
            <a:alphaModFix/>
          </a:blip>
          <a:stretch>
            <a:fillRect/>
          </a:stretch>
        </p:blipFill>
        <p:spPr>
          <a:xfrm>
            <a:off x="4723000" y="175825"/>
            <a:ext cx="3531251" cy="2256676"/>
          </a:xfrm>
          <a:prstGeom prst="rect">
            <a:avLst/>
          </a:prstGeom>
          <a:noFill/>
          <a:ln>
            <a:noFill/>
          </a:ln>
        </p:spPr>
      </p:pic>
      <p:pic>
        <p:nvPicPr>
          <p:cNvPr id="235" name="Google Shape;235;p48"/>
          <p:cNvPicPr preferRelativeResize="0"/>
          <p:nvPr/>
        </p:nvPicPr>
        <p:blipFill>
          <a:blip r:embed="rId4">
            <a:alphaModFix/>
          </a:blip>
          <a:stretch>
            <a:fillRect/>
          </a:stretch>
        </p:blipFill>
        <p:spPr>
          <a:xfrm>
            <a:off x="4746672" y="2372100"/>
            <a:ext cx="3531203" cy="2256676"/>
          </a:xfrm>
          <a:prstGeom prst="rect">
            <a:avLst/>
          </a:prstGeom>
          <a:noFill/>
          <a:ln>
            <a:noFill/>
          </a:ln>
        </p:spPr>
      </p:pic>
      <p:sp>
        <p:nvSpPr>
          <p:cNvPr id="236" name="Google Shape;236;p48"/>
          <p:cNvSpPr txBox="1"/>
          <p:nvPr/>
        </p:nvSpPr>
        <p:spPr>
          <a:xfrm>
            <a:off x="657175" y="1612275"/>
            <a:ext cx="3000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En la teoría de la probabilidad y la estadística, una distribución de probabilidad es la función matemática que da las probabilidades de ocurrencia de los diferentes resultados posibles para un experimento</a:t>
            </a:r>
            <a:endParaRPr sz="16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Distribución normal</a:t>
            </a:r>
            <a:endParaRPr/>
          </a:p>
        </p:txBody>
      </p:sp>
      <p:pic>
        <p:nvPicPr>
          <p:cNvPr id="242" name="Google Shape;242;p49"/>
          <p:cNvPicPr preferRelativeResize="0"/>
          <p:nvPr/>
        </p:nvPicPr>
        <p:blipFill rotWithShape="1">
          <a:blip r:embed="rId3">
            <a:alphaModFix/>
          </a:blip>
          <a:srcRect b="0" l="0" r="0" t="22821"/>
          <a:stretch/>
        </p:blipFill>
        <p:spPr>
          <a:xfrm>
            <a:off x="4288225" y="237125"/>
            <a:ext cx="4371074" cy="1507150"/>
          </a:xfrm>
          <a:prstGeom prst="rect">
            <a:avLst/>
          </a:prstGeom>
          <a:noFill/>
          <a:ln>
            <a:noFill/>
          </a:ln>
        </p:spPr>
      </p:pic>
      <p:pic>
        <p:nvPicPr>
          <p:cNvPr id="243" name="Google Shape;243;p49"/>
          <p:cNvPicPr preferRelativeResize="0"/>
          <p:nvPr/>
        </p:nvPicPr>
        <p:blipFill rotWithShape="1">
          <a:blip r:embed="rId4">
            <a:alphaModFix/>
          </a:blip>
          <a:srcRect b="0" l="0" r="0" t="18857"/>
          <a:stretch/>
        </p:blipFill>
        <p:spPr>
          <a:xfrm>
            <a:off x="1077900" y="1744275"/>
            <a:ext cx="4935350" cy="3003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0"/>
          <p:cNvPicPr preferRelativeResize="0"/>
          <p:nvPr/>
        </p:nvPicPr>
        <p:blipFill>
          <a:blip r:embed="rId3">
            <a:alphaModFix/>
          </a:blip>
          <a:stretch>
            <a:fillRect/>
          </a:stretch>
        </p:blipFill>
        <p:spPr>
          <a:xfrm>
            <a:off x="1408175" y="138100"/>
            <a:ext cx="6667500" cy="486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1"/>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¿Cómo podemos hacer probabilidad con python?</a:t>
            </a:r>
            <a:endParaRPr/>
          </a:p>
        </p:txBody>
      </p:sp>
      <p:sp>
        <p:nvSpPr>
          <p:cNvPr id="254" name="Google Shape;254;p51"/>
          <p:cNvSpPr txBox="1"/>
          <p:nvPr>
            <p:ph idx="2" type="body"/>
          </p:nvPr>
        </p:nvSpPr>
        <p:spPr>
          <a:xfrm>
            <a:off x="2966150" y="2399600"/>
            <a:ext cx="2546400" cy="18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u="sng">
                <a:solidFill>
                  <a:schemeClr val="hlink"/>
                </a:solidFill>
                <a:hlinkClick r:id="rId3"/>
              </a:rPr>
              <a:t>Notebook</a:t>
            </a:r>
            <a:endParaRPr sz="4200"/>
          </a:p>
          <a:p>
            <a:pPr indent="0" lvl="0" marL="0" rtl="0" algn="l">
              <a:spcBef>
                <a:spcPts val="1600"/>
              </a:spcBef>
              <a:spcAft>
                <a:spcPts val="1600"/>
              </a:spcAft>
              <a:buNone/>
            </a:pPr>
            <a:r>
              <a:t/>
            </a:r>
            <a:endParaRPr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TEMA: ...</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2"/>
          <p:cNvSpPr txBox="1"/>
          <p:nvPr>
            <p:ph type="title"/>
          </p:nvPr>
        </p:nvSpPr>
        <p:spPr>
          <a:xfrm>
            <a:off x="311700" y="18817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Hipótesis e inferencias</a:t>
            </a:r>
            <a:endParaRPr sz="10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3"/>
          <p:cNvSpPr txBox="1"/>
          <p:nvPr>
            <p:ph type="title"/>
          </p:nvPr>
        </p:nvSpPr>
        <p:spPr>
          <a:xfrm>
            <a:off x="3640725" y="278950"/>
            <a:ext cx="5774700" cy="10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500"/>
              <a:t>¿Hipótesis?</a:t>
            </a:r>
            <a:endParaRPr sz="6500"/>
          </a:p>
        </p:txBody>
      </p:sp>
      <p:pic>
        <p:nvPicPr>
          <p:cNvPr descr="Prediction vs Hypothesis - Mad About Science!" id="265" name="Google Shape;265;p53"/>
          <p:cNvPicPr preferRelativeResize="0"/>
          <p:nvPr/>
        </p:nvPicPr>
        <p:blipFill>
          <a:blip r:embed="rId3">
            <a:alphaModFix/>
          </a:blip>
          <a:stretch>
            <a:fillRect/>
          </a:stretch>
        </p:blipFill>
        <p:spPr>
          <a:xfrm>
            <a:off x="5617838" y="2251750"/>
            <a:ext cx="2286000" cy="2628900"/>
          </a:xfrm>
          <a:prstGeom prst="rect">
            <a:avLst/>
          </a:prstGeom>
          <a:noFill/>
          <a:ln>
            <a:noFill/>
          </a:ln>
        </p:spPr>
      </p:pic>
      <p:pic>
        <p:nvPicPr>
          <p:cNvPr descr="Hypothesis Testing: A/B Tests Explained | by Trist'n Joseph | Towards Data  Science" id="266" name="Google Shape;266;p53"/>
          <p:cNvPicPr preferRelativeResize="0"/>
          <p:nvPr/>
        </p:nvPicPr>
        <p:blipFill rotWithShape="1">
          <a:blip r:embed="rId4">
            <a:alphaModFix/>
          </a:blip>
          <a:srcRect b="34103" l="0" r="0" t="9574"/>
          <a:stretch/>
        </p:blipFill>
        <p:spPr>
          <a:xfrm>
            <a:off x="5854588" y="1253575"/>
            <a:ext cx="1602275" cy="771350"/>
          </a:xfrm>
          <a:prstGeom prst="rect">
            <a:avLst/>
          </a:prstGeom>
          <a:noFill/>
          <a:ln>
            <a:noFill/>
          </a:ln>
        </p:spPr>
      </p:pic>
      <p:pic>
        <p:nvPicPr>
          <p:cNvPr descr="Método científico - Qué es, definición y concepto | 2021 | Economipedia" id="267" name="Google Shape;267;p53"/>
          <p:cNvPicPr preferRelativeResize="0"/>
          <p:nvPr/>
        </p:nvPicPr>
        <p:blipFill>
          <a:blip r:embed="rId5">
            <a:alphaModFix/>
          </a:blip>
          <a:stretch>
            <a:fillRect/>
          </a:stretch>
        </p:blipFill>
        <p:spPr>
          <a:xfrm>
            <a:off x="101850" y="833000"/>
            <a:ext cx="3741525" cy="374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Null Hypothesis Examples" id="272" name="Google Shape;272;p54"/>
          <p:cNvPicPr preferRelativeResize="0"/>
          <p:nvPr/>
        </p:nvPicPr>
        <p:blipFill>
          <a:blip r:embed="rId3">
            <a:alphaModFix/>
          </a:blip>
          <a:stretch>
            <a:fillRect/>
          </a:stretch>
        </p:blipFill>
        <p:spPr>
          <a:xfrm>
            <a:off x="534650" y="0"/>
            <a:ext cx="7715246"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5"/>
          <p:cNvSpPr txBox="1"/>
          <p:nvPr>
            <p:ph type="title"/>
          </p:nvPr>
        </p:nvSpPr>
        <p:spPr>
          <a:xfrm>
            <a:off x="311700" y="670575"/>
            <a:ext cx="8520600" cy="10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500"/>
              <a:t>¿Inferencia?</a:t>
            </a:r>
            <a:endParaRPr sz="6500"/>
          </a:p>
        </p:txBody>
      </p:sp>
      <p:pic>
        <p:nvPicPr>
          <p:cNvPr descr="What&amp;#39;s an inference and how do I teach it? — Home Court Learning" id="278" name="Google Shape;278;p55"/>
          <p:cNvPicPr preferRelativeResize="0"/>
          <p:nvPr/>
        </p:nvPicPr>
        <p:blipFill rotWithShape="1">
          <a:blip r:embed="rId3">
            <a:alphaModFix/>
          </a:blip>
          <a:srcRect b="15300" l="0" r="0" t="11455"/>
          <a:stretch/>
        </p:blipFill>
        <p:spPr>
          <a:xfrm>
            <a:off x="2567500" y="1639125"/>
            <a:ext cx="4207500" cy="2830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Pruebas estadísticas de </a:t>
            </a:r>
            <a:endParaRPr/>
          </a:p>
          <a:p>
            <a:pPr indent="0" lvl="0" marL="0" rtl="0" algn="l">
              <a:spcBef>
                <a:spcPts val="0"/>
              </a:spcBef>
              <a:spcAft>
                <a:spcPts val="0"/>
              </a:spcAft>
              <a:buNone/>
            </a:pPr>
            <a:r>
              <a:rPr lang="en"/>
              <a:t>hipótesis </a:t>
            </a:r>
            <a:endParaRPr/>
          </a:p>
        </p:txBody>
      </p:sp>
      <p:sp>
        <p:nvSpPr>
          <p:cNvPr id="284" name="Google Shape;284;p56"/>
          <p:cNvSpPr txBox="1"/>
          <p:nvPr/>
        </p:nvSpPr>
        <p:spPr>
          <a:xfrm>
            <a:off x="175250" y="1393200"/>
            <a:ext cx="2961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Las pruebas de hipótesis estadísticas, también llamadas análisis de datos confirmatorios, se utilizan a menudo para decidir si los resultados experimentales contienen suficiente información para poner en duda hechos establecidos. Siempre que queramos hacer afirmaciones sobre si un conjunto de resultados es diferente de otro conjunto de resultados, debemos recurrir a las pruebas de hipótesis estadísticas.</a:t>
            </a:r>
            <a:endParaRPr/>
          </a:p>
          <a:p>
            <a:pPr indent="0" lvl="0" marL="0" rtl="0" algn="l">
              <a:spcBef>
                <a:spcPts val="0"/>
              </a:spcBef>
              <a:spcAft>
                <a:spcPts val="0"/>
              </a:spcAft>
              <a:buNone/>
            </a:pPr>
            <a:r>
              <a:t/>
            </a:r>
            <a:endParaRPr/>
          </a:p>
        </p:txBody>
      </p:sp>
      <p:pic>
        <p:nvPicPr>
          <p:cNvPr descr="Statistics test – flow chart – LaNts and Laminins" id="285" name="Google Shape;285;p56"/>
          <p:cNvPicPr preferRelativeResize="0"/>
          <p:nvPr/>
        </p:nvPicPr>
        <p:blipFill>
          <a:blip r:embed="rId3">
            <a:alphaModFix/>
          </a:blip>
          <a:stretch>
            <a:fillRect/>
          </a:stretch>
        </p:blipFill>
        <p:spPr>
          <a:xfrm>
            <a:off x="4396750" y="35050"/>
            <a:ext cx="3629025"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P-values</a:t>
            </a:r>
            <a:br>
              <a:rPr lang="en"/>
            </a:br>
            <a:endParaRPr/>
          </a:p>
        </p:txBody>
      </p:sp>
      <p:pic>
        <p:nvPicPr>
          <p:cNvPr descr="P-Value in Statistical Hypothesis Tests: What is it? - Statistics How To" id="291" name="Google Shape;291;p57"/>
          <p:cNvPicPr preferRelativeResize="0"/>
          <p:nvPr/>
        </p:nvPicPr>
        <p:blipFill>
          <a:blip r:embed="rId3">
            <a:alphaModFix/>
          </a:blip>
          <a:stretch>
            <a:fillRect/>
          </a:stretch>
        </p:blipFill>
        <p:spPr>
          <a:xfrm>
            <a:off x="4764625" y="1428825"/>
            <a:ext cx="4018401" cy="2622450"/>
          </a:xfrm>
          <a:prstGeom prst="rect">
            <a:avLst/>
          </a:prstGeom>
          <a:noFill/>
          <a:ln>
            <a:noFill/>
          </a:ln>
        </p:spPr>
      </p:pic>
      <p:sp>
        <p:nvSpPr>
          <p:cNvPr id="292" name="Google Shape;292;p57"/>
          <p:cNvSpPr txBox="1"/>
          <p:nvPr/>
        </p:nvSpPr>
        <p:spPr>
          <a:xfrm>
            <a:off x="1051475" y="1778775"/>
            <a:ext cx="3000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 las pruebas de significación de la hipótesis nula, el valor p es la probabilidad de obtener resultados de la prueba al menos tan extremos como los resultados realmente observados, bajo el supuesto de que la hipótesis nula es correcta. Un valor p muy pequeño significa que un resultado observado tan extremo sería muy improbable bajo la hipótesis nula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Intervalos de confianza</a:t>
            </a:r>
            <a:endParaRPr/>
          </a:p>
        </p:txBody>
      </p:sp>
      <p:pic>
        <p:nvPicPr>
          <p:cNvPr descr="Intervalo de confianza: Qué es y cómo se calcular. Ejercicios resueltos" id="298" name="Google Shape;298;p58"/>
          <p:cNvPicPr preferRelativeResize="0"/>
          <p:nvPr/>
        </p:nvPicPr>
        <p:blipFill>
          <a:blip r:embed="rId3">
            <a:alphaModFix/>
          </a:blip>
          <a:stretch>
            <a:fillRect/>
          </a:stretch>
        </p:blipFill>
        <p:spPr>
          <a:xfrm>
            <a:off x="1831425" y="1455150"/>
            <a:ext cx="4600250" cy="250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P-Hacking</a:t>
            </a:r>
            <a:endParaRPr/>
          </a:p>
        </p:txBody>
      </p:sp>
      <p:pic>
        <p:nvPicPr>
          <p:cNvPr descr="What is p-hacking? - YouTube" id="304" name="Google Shape;304;p59"/>
          <p:cNvPicPr preferRelativeResize="0"/>
          <p:nvPr/>
        </p:nvPicPr>
        <p:blipFill>
          <a:blip r:embed="rId3">
            <a:alphaModFix/>
          </a:blip>
          <a:stretch>
            <a:fillRect/>
          </a:stretch>
        </p:blipFill>
        <p:spPr>
          <a:xfrm>
            <a:off x="1836300" y="1218526"/>
            <a:ext cx="5928199" cy="333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0"/>
          <p:cNvSpPr txBox="1"/>
          <p:nvPr/>
        </p:nvSpPr>
        <p:spPr>
          <a:xfrm>
            <a:off x="1500000" y="1841250"/>
            <a:ext cx="6144000" cy="14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310" name="Google Shape;310;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1" name="Google Shape;311;p6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TEMA: ...</a:t>
            </a:r>
            <a:endParaRPr b="1"/>
          </a:p>
        </p:txBody>
      </p:sp>
      <p:pic>
        <p:nvPicPr>
          <p:cNvPr id="317" name="Google Shape;317;p6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8" name="Google Shape;318;p6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19" name="Google Shape;319;p61"/>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1500000" y="1938750"/>
            <a:ext cx="6144000" cy="12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44" name="Google Shape;144;p3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45" name="Google Shape;145;p3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51" name="Google Shape;151;p3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52" name="Google Shape;152;p36"/>
          <p:cNvSpPr txBox="1"/>
          <p:nvPr/>
        </p:nvSpPr>
        <p:spPr>
          <a:xfrm>
            <a:off x="619950" y="987975"/>
            <a:ext cx="7904100" cy="3702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Arrancamos la sesión con una </a:t>
            </a:r>
            <a:r>
              <a:rPr b="1" lang="en" sz="2100">
                <a:latin typeface="Montserrat"/>
                <a:ea typeface="Montserrat"/>
                <a:cs typeface="Montserrat"/>
                <a:sym typeface="Montserrat"/>
              </a:rPr>
              <a:t>presentación</a:t>
            </a:r>
            <a:r>
              <a:rPr b="1" lang="en" sz="1800">
                <a:solidFill>
                  <a:srgbClr val="E8E7E3"/>
                </a:solidFill>
              </a:rPr>
              <a:t>🐱‍💻</a:t>
            </a:r>
            <a:r>
              <a:rPr lang="en" sz="2100">
                <a:latin typeface="Montserrat"/>
                <a:ea typeface="Montserrat"/>
                <a:cs typeface="Montserrat"/>
                <a:sym typeface="Montserrat"/>
              </a:rPr>
              <a:t>de  </a:t>
            </a:r>
            <a:r>
              <a:rPr b="1" lang="en" sz="2100">
                <a:latin typeface="Montserrat"/>
                <a:ea typeface="Montserrat"/>
                <a:cs typeface="Montserrat"/>
                <a:sym typeface="Montserrat"/>
              </a:rPr>
              <a:t>Probabilidad, hipótesis e inferencia</a:t>
            </a:r>
            <a:r>
              <a:rPr lang="en" sz="2100">
                <a:latin typeface="Montserrat"/>
                <a:ea typeface="Montserrat"/>
                <a:cs typeface="Montserrat"/>
                <a:sym typeface="Montserrat"/>
              </a:rPr>
              <a:t> </a:t>
            </a:r>
            <a:r>
              <a:rPr lang="en" sz="2100">
                <a:latin typeface="Montserrat"/>
                <a:ea typeface="Montserrat"/>
                <a:cs typeface="Montserrat"/>
                <a:sym typeface="Montserrat"/>
              </a:rPr>
              <a:t>📊💜</a:t>
            </a:r>
            <a:r>
              <a:rPr lang="en" sz="2100">
                <a:latin typeface="Montserrat"/>
                <a:ea typeface="Montserrat"/>
                <a:cs typeface="Montserrat"/>
                <a:sym typeface="Montserrat"/>
              </a:rPr>
              <a:t>.</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a:p>
            <a:pPr indent="-317500" lvl="0" marL="457200" rtl="0" algn="l">
              <a:spcBef>
                <a:spcPts val="0"/>
              </a:spcBef>
              <a:spcAft>
                <a:spcPts val="0"/>
              </a:spcAft>
              <a:buSzPts val="1400"/>
              <a:buChar char="●"/>
            </a:pPr>
            <a:r>
              <a:rPr lang="en" sz="2100">
                <a:solidFill>
                  <a:schemeClr val="dk1"/>
                </a:solidFill>
                <a:latin typeface="Montserrat"/>
                <a:ea typeface="Montserrat"/>
                <a:cs typeface="Montserrat"/>
                <a:sym typeface="Montserrat"/>
              </a:rPr>
              <a:t>Después daremos un vistazo a un </a:t>
            </a:r>
            <a:r>
              <a:rPr b="1" lang="en" sz="2100">
                <a:solidFill>
                  <a:schemeClr val="dk1"/>
                </a:solidFill>
                <a:latin typeface="Montserrat"/>
                <a:ea typeface="Montserrat"/>
                <a:cs typeface="Montserrat"/>
                <a:sym typeface="Montserrat"/>
              </a:rPr>
              <a:t>notebooks</a:t>
            </a:r>
            <a:r>
              <a:rPr b="1" lang="en" sz="1800">
                <a:solidFill>
                  <a:srgbClr val="E8E7E3"/>
                </a:solidFill>
              </a:rPr>
              <a:t>💻🐍</a:t>
            </a:r>
            <a:r>
              <a:rPr b="1" lang="en" sz="2100">
                <a:solidFill>
                  <a:schemeClr val="dk1"/>
                </a:solidFill>
                <a:latin typeface="Montserrat"/>
                <a:ea typeface="Montserrat"/>
                <a:cs typeface="Montserrat"/>
                <a:sym typeface="Montserrat"/>
              </a:rPr>
              <a:t> </a:t>
            </a:r>
            <a:r>
              <a:rPr lang="en" sz="2100">
                <a:solidFill>
                  <a:schemeClr val="dk1"/>
                </a:solidFill>
                <a:latin typeface="Montserrat"/>
                <a:ea typeface="Montserrat"/>
                <a:cs typeface="Montserrat"/>
                <a:sym typeface="Montserrat"/>
              </a:rPr>
              <a:t>donde </a:t>
            </a:r>
            <a:r>
              <a:rPr b="1" lang="en" sz="2100">
                <a:solidFill>
                  <a:schemeClr val="dk1"/>
                </a:solidFill>
                <a:latin typeface="Montserrat"/>
                <a:ea typeface="Montserrat"/>
                <a:cs typeface="Montserrat"/>
                <a:sym typeface="Montserrat"/>
              </a:rPr>
              <a:t>revisaremos </a:t>
            </a:r>
            <a:r>
              <a:rPr b="1" lang="en" sz="1800">
                <a:solidFill>
                  <a:srgbClr val="E8E7E3"/>
                </a:solidFill>
              </a:rPr>
              <a:t>🐱‍💻</a:t>
            </a:r>
            <a:r>
              <a:rPr lang="en" sz="2100">
                <a:solidFill>
                  <a:schemeClr val="dk1"/>
                </a:solidFill>
                <a:latin typeface="Montserrat"/>
                <a:ea typeface="Montserrat"/>
                <a:cs typeface="Montserrat"/>
                <a:sym typeface="Montserrat"/>
              </a:rPr>
              <a:t> lo visto en teoría </a:t>
            </a:r>
            <a:r>
              <a:rPr b="1" lang="en" sz="1800">
                <a:solidFill>
                  <a:srgbClr val="E8E7E3"/>
                </a:solidFill>
              </a:rPr>
              <a:t>📊💜</a:t>
            </a:r>
            <a:r>
              <a:rPr lang="en" sz="2100">
                <a:solidFill>
                  <a:schemeClr val="dk1"/>
                </a:solidFill>
                <a:latin typeface="Montserrat"/>
                <a:ea typeface="Montserrat"/>
                <a:cs typeface="Montserrat"/>
                <a:sym typeface="Montserrat"/>
              </a:rPr>
              <a:t>. </a:t>
            </a:r>
            <a:endParaRPr sz="2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Char char="●"/>
            </a:pPr>
            <a:r>
              <a:rPr lang="en" sz="2100">
                <a:latin typeface="Montserrat"/>
                <a:ea typeface="Montserrat"/>
                <a:cs typeface="Montserrat"/>
                <a:sym typeface="Montserrat"/>
              </a:rPr>
              <a:t>Por último, iremos a breakout rooms para hacer un </a:t>
            </a:r>
            <a:r>
              <a:rPr b="1" lang="en" sz="2100">
                <a:latin typeface="Montserrat"/>
                <a:ea typeface="Montserrat"/>
                <a:cs typeface="Montserrat"/>
                <a:sym typeface="Montserrat"/>
              </a:rPr>
              <a:t>reto</a:t>
            </a:r>
            <a:r>
              <a:rPr b="1" lang="en" sz="1800">
                <a:solidFill>
                  <a:srgbClr val="E8E7E3"/>
                </a:solidFill>
              </a:rPr>
              <a:t>🐱‍💻</a:t>
            </a:r>
            <a:r>
              <a:rPr lang="en" sz="2100">
                <a:latin typeface="Montserrat"/>
                <a:ea typeface="Montserrat"/>
                <a:cs typeface="Montserrat"/>
                <a:sym typeface="Montserrat"/>
              </a:rPr>
              <a:t> de </a:t>
            </a:r>
            <a:r>
              <a:rPr b="1" lang="en" sz="2100">
                <a:latin typeface="Montserrat"/>
                <a:ea typeface="Montserrat"/>
                <a:cs typeface="Montserrat"/>
                <a:sym typeface="Montserrat"/>
              </a:rPr>
              <a:t>Probabilidad </a:t>
            </a:r>
            <a:r>
              <a:rPr b="1" lang="en" sz="1800">
                <a:solidFill>
                  <a:srgbClr val="E8E7E3"/>
                </a:solidFill>
              </a:rPr>
              <a:t>📊💜</a:t>
            </a:r>
            <a:r>
              <a:rPr lang="en" sz="2100">
                <a:latin typeface="Montserrat"/>
                <a:ea typeface="Montserrat"/>
                <a:cs typeface="Montserrat"/>
                <a:sym typeface="Montserrat"/>
              </a:rPr>
              <a:t>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7"/>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6:40 - 7:10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lang="en" sz="2100">
                <a:solidFill>
                  <a:srgbClr val="1F1F1F"/>
                </a:solidFill>
                <a:highlight>
                  <a:schemeClr val="lt1"/>
                </a:highlight>
                <a:latin typeface="Montserrat"/>
                <a:ea typeface="Montserrat"/>
                <a:cs typeface="Montserrat"/>
                <a:sym typeface="Montserrat"/>
              </a:rPr>
              <a:t>:</a:t>
            </a:r>
            <a:r>
              <a:rPr b="1" lang="en" sz="2100">
                <a:solidFill>
                  <a:srgbClr val="1F1F1F"/>
                </a:solidFill>
                <a:highlight>
                  <a:schemeClr val="lt1"/>
                </a:highlight>
                <a:latin typeface="Montserrat"/>
                <a:ea typeface="Montserrat"/>
                <a:cs typeface="Montserrat"/>
                <a:sym typeface="Montserrat"/>
              </a:rPr>
              <a:t> Probabilidad, hipótesis e inferencia</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7:10 - 8:10  PM Notebook: </a:t>
            </a:r>
            <a:r>
              <a:rPr b="1" lang="en" sz="2100">
                <a:solidFill>
                  <a:srgbClr val="1F1F1F"/>
                </a:solidFill>
                <a:highlight>
                  <a:schemeClr val="lt1"/>
                </a:highlight>
                <a:latin typeface="Montserrat"/>
                <a:ea typeface="Montserrat"/>
                <a:cs typeface="Montserrat"/>
                <a:sym typeface="Montserrat"/>
              </a:rPr>
              <a:t>Probabilidad</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8:25 - 9:25</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r>
              <a:rPr lang="en" sz="2100">
                <a:solidFill>
                  <a:srgbClr val="1F1F1F"/>
                </a:solidFill>
                <a:highlight>
                  <a:schemeClr val="lt1"/>
                </a:highlight>
                <a:latin typeface="Montserrat"/>
                <a:ea typeface="Montserrat"/>
                <a:cs typeface="Montserrat"/>
                <a:sym typeface="Montserrat"/>
              </a:rPr>
              <a:t>:</a:t>
            </a:r>
            <a:r>
              <a:rPr b="1" lang="en" sz="2100">
                <a:solidFill>
                  <a:srgbClr val="1F1F1F"/>
                </a:solidFill>
                <a:highlight>
                  <a:schemeClr val="lt1"/>
                </a:highlight>
                <a:latin typeface="Montserrat"/>
                <a:ea typeface="Montserrat"/>
                <a:cs typeface="Montserrat"/>
                <a:sym typeface="Montserrat"/>
              </a:rPr>
              <a:t> </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9:25 - 9:30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58" name="Google Shape;158;p37"/>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59" name="Google Shape;159;p3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0" name="Google Shape;160;p37"/>
          <p:cNvPicPr preferRelativeResize="0"/>
          <p:nvPr/>
        </p:nvPicPr>
        <p:blipFill>
          <a:blip r:embed="rId4">
            <a:alphaModFix/>
          </a:blip>
          <a:stretch>
            <a:fillRect/>
          </a:stretch>
        </p:blipFill>
        <p:spPr>
          <a:xfrm>
            <a:off x="7534375" y="3034200"/>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ph type="ctrTitle"/>
          </p:nvPr>
        </p:nvSpPr>
        <p:spPr>
          <a:xfrm>
            <a:off x="796625" y="1480600"/>
            <a:ext cx="4416300" cy="12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solidFill>
                  <a:schemeClr val="lt1"/>
                </a:solidFill>
              </a:rPr>
              <a:t>Fundamentos en </a:t>
            </a:r>
            <a:endParaRPr sz="3300">
              <a:solidFill>
                <a:schemeClr val="lt1"/>
              </a:solidFill>
            </a:endParaRPr>
          </a:p>
          <a:p>
            <a:pPr indent="0" lvl="0" marL="0" rtl="0" algn="l">
              <a:spcBef>
                <a:spcPts val="0"/>
              </a:spcBef>
              <a:spcAft>
                <a:spcPts val="0"/>
              </a:spcAft>
              <a:buClr>
                <a:schemeClr val="dk1"/>
              </a:buClr>
              <a:buSzPts val="1100"/>
              <a:buFont typeface="Arial"/>
              <a:buNone/>
            </a:pPr>
            <a:r>
              <a:rPr lang="en" sz="3300">
                <a:solidFill>
                  <a:schemeClr val="lt1"/>
                </a:solidFill>
              </a:rPr>
              <a:t>matemáticas</a:t>
            </a:r>
            <a:endParaRPr sz="3300">
              <a:solidFill>
                <a:schemeClr val="lt1"/>
              </a:solidFill>
            </a:endParaRPr>
          </a:p>
          <a:p>
            <a:pPr indent="0" lvl="0" marL="0" rtl="0" algn="ctr">
              <a:spcBef>
                <a:spcPts val="0"/>
              </a:spcBef>
              <a:spcAft>
                <a:spcPts val="0"/>
              </a:spcAft>
              <a:buNone/>
            </a:pPr>
            <a:r>
              <a:t/>
            </a:r>
            <a:endParaRPr/>
          </a:p>
        </p:txBody>
      </p:sp>
      <p:pic>
        <p:nvPicPr>
          <p:cNvPr descr="Math For Love" id="166" name="Google Shape;166;p38"/>
          <p:cNvPicPr preferRelativeResize="0"/>
          <p:nvPr/>
        </p:nvPicPr>
        <p:blipFill rotWithShape="1">
          <a:blip r:embed="rId3">
            <a:alphaModFix/>
          </a:blip>
          <a:srcRect b="21042" l="0" r="0" t="0"/>
          <a:stretch/>
        </p:blipFill>
        <p:spPr>
          <a:xfrm>
            <a:off x="5472550" y="1225263"/>
            <a:ext cx="3125300" cy="269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9"/>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¿Cómo podemos hacer estadística con python?</a:t>
            </a:r>
            <a:endParaRPr/>
          </a:p>
        </p:txBody>
      </p:sp>
      <p:sp>
        <p:nvSpPr>
          <p:cNvPr id="172" name="Google Shape;172;p39"/>
          <p:cNvSpPr txBox="1"/>
          <p:nvPr>
            <p:ph idx="2" type="body"/>
          </p:nvPr>
        </p:nvSpPr>
        <p:spPr>
          <a:xfrm>
            <a:off x="2966150" y="2399600"/>
            <a:ext cx="2546400" cy="18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u="sng">
                <a:solidFill>
                  <a:schemeClr val="hlink"/>
                </a:solidFill>
                <a:hlinkClick r:id="rId3"/>
              </a:rPr>
              <a:t>Notebook</a:t>
            </a:r>
            <a:endParaRPr sz="4200"/>
          </a:p>
          <a:p>
            <a:pPr indent="0" lvl="0" marL="0" rtl="0" algn="l">
              <a:spcBef>
                <a:spcPts val="1600"/>
              </a:spcBef>
              <a:spcAft>
                <a:spcPts val="1600"/>
              </a:spcAft>
              <a:buNone/>
            </a:pPr>
            <a:r>
              <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0"/>
          <p:cNvSpPr txBox="1"/>
          <p:nvPr>
            <p:ph type="title"/>
          </p:nvPr>
        </p:nvSpPr>
        <p:spPr>
          <a:xfrm>
            <a:off x="311700" y="13483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800"/>
              <a:t>Probabilidad</a:t>
            </a:r>
            <a:endParaRPr sz="9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 la probabilidad?</a:t>
            </a:r>
            <a:endParaRPr/>
          </a:p>
        </p:txBody>
      </p:sp>
      <p:pic>
        <p:nvPicPr>
          <p:cNvPr id="183" name="Google Shape;183;p41"/>
          <p:cNvPicPr preferRelativeResize="0"/>
          <p:nvPr/>
        </p:nvPicPr>
        <p:blipFill>
          <a:blip r:embed="rId3">
            <a:alphaModFix/>
          </a:blip>
          <a:stretch>
            <a:fillRect/>
          </a:stretch>
        </p:blipFill>
        <p:spPr>
          <a:xfrm>
            <a:off x="1999180" y="1236050"/>
            <a:ext cx="6212225" cy="2749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